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0" r:id="rId3"/>
    <p:sldId id="272" r:id="rId4"/>
    <p:sldId id="273" r:id="rId5"/>
    <p:sldId id="274" r:id="rId6"/>
    <p:sldId id="275" r:id="rId7"/>
    <p:sldId id="278" r:id="rId8"/>
    <p:sldId id="280" r:id="rId9"/>
    <p:sldId id="277" r:id="rId10"/>
    <p:sldId id="282" r:id="rId11"/>
    <p:sldId id="281" r:id="rId12"/>
    <p:sldId id="279" r:id="rId13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F1265-4CF7-440E-B7A1-B79C807E7766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44175-B151-4C5F-9F11-07618D950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681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F1265-4CF7-440E-B7A1-B79C807E7766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44175-B151-4C5F-9F11-07618D950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017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F1265-4CF7-440E-B7A1-B79C807E7766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44175-B151-4C5F-9F11-07618D950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997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F1265-4CF7-440E-B7A1-B79C807E7766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44175-B151-4C5F-9F11-07618D950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952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F1265-4CF7-440E-B7A1-B79C807E7766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44175-B151-4C5F-9F11-07618D950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316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F1265-4CF7-440E-B7A1-B79C807E7766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44175-B151-4C5F-9F11-07618D950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916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F1265-4CF7-440E-B7A1-B79C807E7766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44175-B151-4C5F-9F11-07618D950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174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F1265-4CF7-440E-B7A1-B79C807E7766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44175-B151-4C5F-9F11-07618D950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8030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F1265-4CF7-440E-B7A1-B79C807E7766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44175-B151-4C5F-9F11-07618D950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173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F1265-4CF7-440E-B7A1-B79C807E7766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44175-B151-4C5F-9F11-07618D950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3520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F1265-4CF7-440E-B7A1-B79C807E7766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44175-B151-4C5F-9F11-07618D950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558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F1265-4CF7-440E-B7A1-B79C807E7766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44175-B151-4C5F-9F11-07618D950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519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автономное общеобразовательное учреждение </a:t>
            </a:r>
            <a:b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«Средняя общеобразовательная школа №2»</a:t>
            </a:r>
            <a:endParaRPr lang="ru-RU" sz="32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 descr="C:\Users\User\Desktop\Школа (3) (1)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2809" y="2060575"/>
            <a:ext cx="5785495" cy="36006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771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268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</a:t>
            </a:r>
          </a:p>
          <a:p>
            <a:pPr marL="0" indent="0" algn="just">
              <a:buNone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7)	</a:t>
            </a: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документ, подтверждающий родство заявителя или законность представления прав ребёнка, на русском языке или с нотариально заверенным переводом на русский язык (если родитель(и) (законный(</a:t>
            </a:r>
            <a:r>
              <a:rPr lang="ru-RU" sz="18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ые</a:t>
            </a: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представитель(и)) ребёнка, является иностранным гражданином или лицом без гражданства);</a:t>
            </a:r>
          </a:p>
          <a:p>
            <a:pPr marL="0" indent="0" algn="just">
              <a:buNone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8)	документ, подтверждающий право ребёнка на пребывание в Российской Федерации, на русском языке или с нотариально заверенным переводом на русский язык (если родитель(и) (законный(</a:t>
            </a:r>
            <a:r>
              <a:rPr lang="ru-RU" sz="18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ые</a:t>
            </a: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представитель(и)) ребёнка, является иностранным гражданином или лицом без гражданства);</a:t>
            </a:r>
          </a:p>
          <a:p>
            <a:pPr marL="0" indent="0" algn="just">
              <a:buNone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9)	копии документов, подтверждающих право первоочередного приёма на обучение по основным общеобразовательным программам;</a:t>
            </a:r>
          </a:p>
          <a:p>
            <a:pPr marL="0" indent="0" algn="just">
              <a:buNone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10)	разрешение Управления образования на приём в общеобразовательную организацию ребёнка, не достигшего возраста шести лет шести месяцев, или старше 8 лет на 01 сентября текущего календарного года на обучение по программе начального общего образования (для детей младше 6 лет 6 мес. или старше 8 лет);</a:t>
            </a:r>
          </a:p>
          <a:p>
            <a:pPr marL="0" indent="0" algn="just">
              <a:buNone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11)	иные документы, предоставляемые родителями (законными представителями) по собственной инициативе.</a:t>
            </a:r>
          </a:p>
        </p:txBody>
      </p:sp>
    </p:spTree>
    <p:extLst>
      <p:ext uri="{BB962C8B-B14F-4D97-AF65-F5344CB8AC3E}">
        <p14:creationId xmlns:p14="http://schemas.microsoft.com/office/powerpoint/2010/main" val="196171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 </a:t>
            </a:r>
            <a:r>
              <a:rPr lang="ru-RU" sz="2400" b="1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отказа в </a:t>
            </a:r>
            <a:r>
              <a:rPr lang="ru-RU" sz="2400" b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предоставлении</a:t>
            </a:r>
          </a:p>
          <a:p>
            <a:pPr marL="0" indent="0" algn="ctr">
              <a:buNone/>
            </a:pPr>
            <a:r>
              <a:rPr lang="ru-RU" sz="2400" b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муниципальной услуги </a:t>
            </a:r>
          </a:p>
          <a:p>
            <a:pPr marL="0" indent="0" algn="just">
              <a:buNone/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свободных мест в 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МАОУ «СОШ №2»;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подача заявления в сроки, отличные от сроков приема заявлений;</a:t>
            </a:r>
          </a:p>
          <a:p>
            <a:pPr marL="0" indent="0" algn="just">
              <a:buNone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предоставление заявителем неполного комплекта документов;</a:t>
            </a:r>
          </a:p>
          <a:p>
            <a:pPr marL="0" indent="0" algn="just">
              <a:buNone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несоответствие статуса заявителя нормативным требованиям, согласно которым заявителями на предоставление муниципальной услуги являются физические лица, являющиеся родителями (законными представителями) ребенка, а также совершеннолетние лица, не получившие основного общего и среднего общего образования и имеющие право на получение образования соответствующего уровня, являющиеся гражданами Российской Федерации, иностранными гражданами и лицами без гражданства, проживающие постоянно или временно на территории городского округа Первоуральск.</a:t>
            </a:r>
          </a:p>
        </p:txBody>
      </p:sp>
      <p:pic>
        <p:nvPicPr>
          <p:cNvPr id="4" name="Рисунок 3" descr="C:\Users\User\Desktop\Школа (3) (1)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60649"/>
            <a:ext cx="2520280" cy="12241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009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654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b="1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</a:t>
            </a:r>
            <a:r>
              <a:rPr lang="ru-RU" sz="2800" b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приёма документов</a:t>
            </a:r>
          </a:p>
          <a:p>
            <a:pPr marL="0" indent="0" algn="just">
              <a:buNone/>
            </a:pPr>
            <a:r>
              <a:rPr lang="ru-RU" b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b="1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апреля 2023 года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 8.00 до 15.00 час. (перерыв: 11.30-12.00)</a:t>
            </a:r>
          </a:p>
          <a:p>
            <a:pPr marL="0" indent="0" algn="just">
              <a:buNone/>
            </a:pPr>
            <a:r>
              <a:rPr lang="ru-RU" b="1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3 апреля 2023 года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(понедельник, среда, пятница) – с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9.00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16.00 час. (перерыв: 12.00-13.00)</a:t>
            </a:r>
          </a:p>
          <a:p>
            <a:pPr marL="0" indent="0" algn="just">
              <a:buNone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Контактный телефон – 62-90-50</a:t>
            </a:r>
          </a:p>
          <a:p>
            <a:pPr marL="0" indent="0" algn="just">
              <a:buNone/>
            </a:pPr>
            <a:r>
              <a:rPr lang="ru-RU" b="1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Ответственное лицо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  <a:p>
            <a:pPr marL="0" indent="0" algn="just"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Рожкова Ирина Васильевна</a:t>
            </a:r>
          </a:p>
          <a:p>
            <a:pPr marL="0" indent="0" algn="just">
              <a:buNone/>
            </a:pPr>
            <a:endParaRPr lang="ru-RU" sz="2400" b="1" u="sng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C:\Users\User\Desktop\Школа (3) (1)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60649"/>
            <a:ext cx="2520280" cy="12241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158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10445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5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5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приёма детей </a:t>
            </a:r>
          </a:p>
          <a:p>
            <a:pPr marL="0" indent="0" algn="ctr">
              <a:buNone/>
            </a:pPr>
            <a:r>
              <a:rPr lang="ru-RU" sz="5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5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класс в </a:t>
            </a:r>
            <a:r>
              <a:rPr lang="ru-RU" sz="5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5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</a:p>
        </p:txBody>
      </p:sp>
      <p:pic>
        <p:nvPicPr>
          <p:cNvPr id="4" name="Рисунок 3" descr="C:\Users\User\Desktop\Школа (3) (1)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60649"/>
            <a:ext cx="2808312" cy="1584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832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654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b="1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</a:t>
            </a:r>
            <a:r>
              <a:rPr lang="ru-RU" sz="3600" b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приёма документов</a:t>
            </a:r>
          </a:p>
          <a:p>
            <a:pPr marL="0" indent="0" algn="ctr">
              <a:buNone/>
            </a:pPr>
            <a:endParaRPr lang="ru-RU" sz="2800" b="1" u="sng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b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00 часов 01 </a:t>
            </a:r>
            <a:r>
              <a:rPr lang="ru-RU" sz="2800" b="1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апреля </a:t>
            </a:r>
            <a:r>
              <a:rPr lang="ru-RU" sz="2800" b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30 июня </a:t>
            </a:r>
            <a:r>
              <a:rPr lang="ru-RU" sz="2800" b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2800" b="1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прием детей, зарегистрированных на закрепленной территории (имеющих постоянную или временную регистрацию о проживании на закрепленной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 образовательной организации).</a:t>
            </a:r>
          </a:p>
          <a:p>
            <a:pPr marL="0" indent="0" algn="just">
              <a:buNone/>
            </a:pPr>
            <a:endParaRPr lang="ru-RU" sz="2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C:\Users\User\Desktop\Школа (3) (1)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60649"/>
            <a:ext cx="2520280" cy="12241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333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654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b="1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</a:t>
            </a:r>
            <a:r>
              <a:rPr lang="ru-RU" sz="3600" b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приёма документов</a:t>
            </a:r>
          </a:p>
          <a:p>
            <a:pPr marL="0" indent="0" algn="ctr">
              <a:buNone/>
            </a:pPr>
            <a:endParaRPr lang="ru-RU" sz="3600" b="1" u="sng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 июля по 05 сентября 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- </a:t>
            </a: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детей, не проживающих на территории, закрепленной за 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организацией при наличии свободных мест. </a:t>
            </a:r>
            <a:endParaRPr lang="ru-RU" sz="4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C:\Users\User\Desktop\Школа (3) (1)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60649"/>
            <a:ext cx="2520280" cy="12241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498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654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Правом первоочередного </a:t>
            </a:r>
            <a:r>
              <a:rPr lang="ru-RU" sz="2000" b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приёма</a:t>
            </a:r>
          </a:p>
          <a:p>
            <a:pPr marL="0" indent="0" algn="ctr">
              <a:buNone/>
            </a:pPr>
            <a:r>
              <a:rPr lang="ru-RU" sz="2000" b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пользуются следующие категории </a:t>
            </a:r>
            <a:r>
              <a:rPr lang="ru-RU" sz="2000" b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детей:</a:t>
            </a:r>
          </a:p>
          <a:p>
            <a:pPr marL="0" indent="0" algn="just">
              <a:buNone/>
            </a:pP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	Дети сотрудников полиции (часть 6 статьи 46 Федерального закона от 7 февраля 2011 года № 3-ФЗ «О полиции»);</a:t>
            </a:r>
          </a:p>
          <a:p>
            <a:pPr marL="0" indent="0" algn="just">
              <a:buNone/>
            </a:pP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	Дети военнослужащих по месту жительства их семей, в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дети лиц, поступивших на военную службу по контракту после 21 сентября 2022 года, дети мобилизованных граждан (абзац второй части 6 статьи 19 Федерального закона от 27 мая 1998 года N 76-ФЗ «О статусе военнослужащих», письмо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31.10.2022 № ТВ-2419/03);</a:t>
            </a:r>
          </a:p>
          <a:p>
            <a:pPr marL="0" indent="0" algn="just">
              <a:buNone/>
            </a:pP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	Дети сотрудников органов внутренних дел, не являющихся сотрудниками полиции, и детям сотрудников проходящих службу в учреждениях и органах уголовно-исполнительной системы, органах принудительного исполнения Российской Федерации, федеральной противопожарной службе Государственной противопожарной службы и таможенных органах Российской Федерации (части 14 статьи 3 Федерального закона от 30 декабря 2012 года № 283-ФЗ «О социальных гарантиях сотрудникам некоторых федеральных органов исполнительной власти и внесении изменений в законодательные акты Российской Федерации»). </a:t>
            </a:r>
          </a:p>
          <a:p>
            <a:pPr marL="0" indent="0" algn="ctr">
              <a:buNone/>
            </a:pPr>
            <a:endParaRPr lang="ru-RU" sz="1600" b="1" u="sng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4" name="Рисунок 3" descr="C:\Users\User\Desktop\Школа (3) (1)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60649"/>
            <a:ext cx="2520280" cy="12241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637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654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Преимущественным правом </a:t>
            </a:r>
            <a:r>
              <a:rPr lang="ru-RU" sz="2400" b="1" u="sng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пользуются </a:t>
            </a:r>
            <a:r>
              <a:rPr lang="ru-RU" sz="2400" b="1" u="sng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</a:t>
            </a:r>
            <a:r>
              <a:rPr lang="ru-RU" sz="2400" b="1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r>
              <a:rPr lang="ru-RU" sz="2400" b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Ребёнок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том числе усыновленный (удочеренный) или находящийся под опекой или попечительством в семье, включая приёмную семью либо в случаях, предусмотренных законами субъектов Российской Федерации, патронатную семью, имеет право преимущественного приёма на обучение по основным общеобразовательным программам в государственную или муниципальную образовательную организацию, в которой обучаются его брат и (или) сестра (полнородные и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неполнородные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усыновленные (удочеренные), дети, опекунами (попечителями) которых являются родители (законные представители) этого ребёнка, или дети, родителями (законными представителями) которых являются опекуны (попечители) этого ребёнка, (основание - Федеральный закон от 21.11.2022 № 465-ФЗ). 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C:\Users\User\Desktop\Школа (3) (1)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60649"/>
            <a:ext cx="2520280" cy="12241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4881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</a:t>
            </a:r>
            <a:r>
              <a:rPr lang="ru-RU" sz="2400" b="1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(способы) подачи заявления о приёме в 1 класс:</a:t>
            </a:r>
          </a:p>
          <a:p>
            <a:pPr marL="0" indent="0" algn="just">
              <a:buNone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лично через Многофункциональный центр предоставления государственных и муниципальных услуг (ГБУ СО МФЦ);</a:t>
            </a:r>
          </a:p>
          <a:p>
            <a:pPr marL="0" indent="0" algn="just">
              <a:buNone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официальный сайт: mfc66.ru;</a:t>
            </a:r>
          </a:p>
          <a:p>
            <a:pPr marL="0" indent="0" algn="just">
              <a:buNone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лично в общеобразовательную организацию;</a:t>
            </a:r>
          </a:p>
          <a:p>
            <a:pPr marL="0" indent="0" algn="just">
              <a:buNone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 электронном виде через Единый портал государственных и муниципальных услуг (функций) (https://www.gosuslugi.ru/); </a:t>
            </a:r>
          </a:p>
          <a:p>
            <a:pPr marL="0" indent="0" algn="just">
              <a:buNone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заказным письмом с уведомлением о вручении через организации почтовой связи.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C:\Users\User\Desktop\Школа (3) (1)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60649"/>
            <a:ext cx="2520280" cy="12241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537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b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Подача </a:t>
            </a:r>
            <a:r>
              <a:rPr lang="ru-RU" sz="1800" b="1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электронного заявления в первый класс родителями (законными представителями) через Портал начинается в 00:00 часов 01 апреля 2023 года. </a:t>
            </a:r>
          </a:p>
          <a:p>
            <a:pPr marL="0" indent="0" algn="just">
              <a:buNone/>
            </a:pP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подачи электронного заявления родитель (законный представитель):</a:t>
            </a:r>
          </a:p>
          <a:p>
            <a:pPr marL="0" indent="0" algn="just">
              <a:buNone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подтверждает согласие на обработку персональных данных;</a:t>
            </a:r>
          </a:p>
          <a:p>
            <a:pPr marL="0" indent="0" algn="just">
              <a:buNone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подтверждает факт ознакомления и согласия с условиями и порядком предоставления услуги в электронной форме;</a:t>
            </a:r>
          </a:p>
          <a:p>
            <a:pPr marL="0" indent="0" algn="just">
              <a:buNone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переходит по ссылке на экранную форму заявления;</a:t>
            </a:r>
          </a:p>
          <a:p>
            <a:pPr marL="0" indent="0" algn="just">
              <a:buNone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заполняет форму электронного заявления;</a:t>
            </a:r>
          </a:p>
          <a:p>
            <a:pPr marL="0" indent="0" algn="just">
              <a:buNone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подтверждает достоверность сообщенных сведений;</a:t>
            </a:r>
          </a:p>
          <a:p>
            <a:pPr marL="0" indent="0" algn="just">
              <a:buNone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отправляет заполненное электронное заявление;</a:t>
            </a:r>
          </a:p>
          <a:p>
            <a:pPr marL="0" indent="0" algn="just">
              <a:buNone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получает в «Личном кабинете» и по электронной почте уведомление, подтверждающее, что заявление принято на обработку, в уведомлении указываются идентификационный номер, дата и время направления электронного заявления.</a:t>
            </a:r>
          </a:p>
          <a:p>
            <a:pPr marL="0" indent="0" algn="just">
              <a:buNone/>
            </a:pPr>
            <a:endParaRPr 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C:\Users\User\Desktop\Школа (3) (1)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60649"/>
            <a:ext cx="2520280" cy="12241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443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268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</a:t>
            </a:r>
            <a:endParaRPr lang="ru-RU" sz="2000" b="1" u="sng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	копию документа, удостоверяющего личность родителя (законного представителя) ребёнка;</a:t>
            </a:r>
          </a:p>
          <a:p>
            <a:pPr marL="0" indent="0" algn="just">
              <a:buNone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	копию свидетельства о рождении ребёнка или документа, подтверждающего родство заявителя;</a:t>
            </a:r>
          </a:p>
          <a:p>
            <a:pPr marL="0" indent="0" algn="just">
              <a:buNone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	копию свидетельства о рождении полнородных и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неполнородных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брата и (или) сестры (в случае использования права преимущественного приёма на обучение по образовательным программам начального общего образования ребенка в образовательную организацию, в которой обучаются его полнородные и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неполнородные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брат и (или) сестра); </a:t>
            </a:r>
          </a:p>
          <a:p>
            <a:pPr marL="0" indent="0" algn="just">
              <a:buNone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	копию документа, подтверждающего установление опеки или попечительства;</a:t>
            </a:r>
          </a:p>
          <a:p>
            <a:pPr marL="0" indent="0" algn="just">
              <a:buNone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	копию документа о регистрации ребёнка или поступающего по месту жительства или по месту пребывания на закреплённой территории или справка о приёме документов для оформления регистрации по месту жительства (в случае приёма на обучение ребёнка, проживающего на закреплённой территории);</a:t>
            </a:r>
          </a:p>
          <a:p>
            <a:pPr marL="0" indent="0" algn="just">
              <a:buNone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	копию заключения психолого-медико-педагогической комиссии (при наличии);</a:t>
            </a:r>
          </a:p>
          <a:p>
            <a:pPr marL="0" indent="0" algn="just">
              <a:buNone/>
            </a:pPr>
            <a:endParaRPr 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58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331</Words>
  <Application>Microsoft Office PowerPoint</Application>
  <PresentationFormat>Экран (4:3)</PresentationFormat>
  <Paragraphs>58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Тема Office</vt:lpstr>
      <vt:lpstr>Муниципальное автономное общеобразовательное учреждение  «Средняя общеобразовательная школа №2»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User</cp:lastModifiedBy>
  <cp:revision>37</cp:revision>
  <cp:lastPrinted>2019-09-04T08:18:34Z</cp:lastPrinted>
  <dcterms:created xsi:type="dcterms:W3CDTF">2019-05-20T11:01:55Z</dcterms:created>
  <dcterms:modified xsi:type="dcterms:W3CDTF">2023-03-22T06:22:57Z</dcterms:modified>
</cp:coreProperties>
</file>